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2"/>
  </p:notesMasterIdLst>
  <p:sldIdLst>
    <p:sldId id="261" r:id="rId5"/>
    <p:sldId id="306" r:id="rId6"/>
    <p:sldId id="358" r:id="rId7"/>
    <p:sldId id="359" r:id="rId8"/>
    <p:sldId id="356" r:id="rId9"/>
    <p:sldId id="307" r:id="rId10"/>
    <p:sldId id="361" r:id="rId11"/>
    <p:sldId id="366" r:id="rId12"/>
    <p:sldId id="364" r:id="rId13"/>
    <p:sldId id="365" r:id="rId14"/>
    <p:sldId id="363" r:id="rId15"/>
    <p:sldId id="367" r:id="rId16"/>
    <p:sldId id="368" r:id="rId17"/>
    <p:sldId id="369" r:id="rId18"/>
    <p:sldId id="370" r:id="rId19"/>
    <p:sldId id="360" r:id="rId20"/>
    <p:sldId id="270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FFCC66"/>
    <a:srgbClr val="42AA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94" autoAdjust="0"/>
    <p:restoredTop sz="96860" autoAdjust="0"/>
  </p:normalViewPr>
  <p:slideViewPr>
    <p:cSldViewPr snapToGrid="0">
      <p:cViewPr varScale="1">
        <p:scale>
          <a:sx n="113" d="100"/>
          <a:sy n="113" d="100"/>
        </p:scale>
        <p:origin x="86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/Relationships>
</file>

<file path=ppt/media/image1.jpe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1" y="-3"/>
            <a:ext cx="12188389" cy="6858002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0105" y="1582609"/>
            <a:ext cx="7171797" cy="1537097"/>
          </a:xfrm>
        </p:spPr>
        <p:txBody>
          <a:bodyPr>
            <a:noAutofit/>
          </a:bodyPr>
          <a:lstStyle/>
          <a:p>
            <a:pPr algn="ctr"/>
            <a:r>
              <a:rPr lang="en-US" sz="2800" b="1" cap="none" dirty="0">
                <a:solidFill>
                  <a:srgbClr val="FFFF00"/>
                </a:solidFill>
              </a:rPr>
              <a:t>A Summary of 1076 - 2019 IEEE Standard </a:t>
            </a:r>
            <a:br>
              <a:rPr lang="en-US" sz="2800" b="1" cap="none" dirty="0">
                <a:solidFill>
                  <a:srgbClr val="FFFF00"/>
                </a:solidFill>
              </a:rPr>
            </a:br>
            <a:r>
              <a:rPr lang="en-US" sz="2800" b="1" cap="none" dirty="0">
                <a:solidFill>
                  <a:srgbClr val="FFFF00"/>
                </a:solidFill>
              </a:rPr>
              <a:t>VHDL Language Reference Manual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38654" y="3052497"/>
            <a:ext cx="5920248" cy="1329129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2400" b="1" cap="none" dirty="0">
                <a:solidFill>
                  <a:srgbClr val="FF0000"/>
                </a:solidFill>
              </a:rPr>
              <a:t>by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GB" sz="2400" b="1" cap="none" dirty="0">
                <a:solidFill>
                  <a:srgbClr val="FF0000"/>
                </a:solidFill>
              </a:rPr>
              <a:t>Furkan Kaya, Koray Karakurt,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cap="none" dirty="0">
                <a:solidFill>
                  <a:srgbClr val="FF0000"/>
                </a:solidFill>
              </a:rPr>
              <a:t>Mert Ecevit, Orhan </a:t>
            </a:r>
            <a:r>
              <a:rPr lang="tr-TR" sz="2400" b="1" cap="none" dirty="0">
                <a:solidFill>
                  <a:srgbClr val="FF0000"/>
                </a:solidFill>
              </a:rPr>
              <a:t>Çalışkan</a:t>
            </a:r>
            <a:r>
              <a:rPr lang="en-GB" sz="2400" b="1" cap="none" dirty="0">
                <a:solidFill>
                  <a:srgbClr val="FF0000"/>
                </a:solidFill>
              </a:rPr>
              <a:t>,                            Seyit Ko</a:t>
            </a:r>
            <a:r>
              <a:rPr lang="tr-TR" sz="2400" b="1" cap="none" dirty="0">
                <a:solidFill>
                  <a:srgbClr val="FF0000"/>
                </a:solidFill>
              </a:rPr>
              <a:t>çak </a:t>
            </a:r>
            <a:r>
              <a:rPr lang="en-GB" sz="2400" b="1" cap="none" dirty="0">
                <a:solidFill>
                  <a:srgbClr val="FF0000"/>
                </a:solidFill>
              </a:rPr>
              <a:t>and Yunus </a:t>
            </a:r>
            <a:r>
              <a:rPr lang="tr-TR" sz="2400" b="1" cap="none" dirty="0">
                <a:solidFill>
                  <a:srgbClr val="FF0000"/>
                </a:solidFill>
              </a:rPr>
              <a:t>Küçük</a:t>
            </a:r>
            <a:endParaRPr lang="en-GB" sz="24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GB" sz="300" b="1" i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i="1" cap="none" dirty="0">
                <a:solidFill>
                  <a:srgbClr val="00B050"/>
                </a:solidFill>
              </a:rPr>
              <a:t>27/12/2024</a:t>
            </a:r>
            <a:endParaRPr lang="en-US" sz="2400" b="1" i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89BE11-0ED0-2821-10DA-1CCE9DD071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2E6CACD-DED9-6DEC-7316-3D69C3824C40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BODIES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B95DF57-02D4-EF4A-0141-F0DB4A6D0088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10724247" cy="27123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bodies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define the execution logic of a subprogram and specify the operations it performs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body consists of three main parts: specification (definition of parameters and type), declarative part (variables, constants, or nested subprograms), and statement part (sequential operations)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Except for foreign subprograms, the body is executed when the subprogram is called, using the provided parameters to carry out its tasks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E4B00F4-F60C-4F98-3186-3BC5EFEAA9FF}"/>
              </a:ext>
            </a:extLst>
          </p:cNvPr>
          <p:cNvSpPr txBox="1">
            <a:spLocks/>
          </p:cNvSpPr>
          <p:nvPr/>
        </p:nvSpPr>
        <p:spPr bwMode="auto">
          <a:xfrm>
            <a:off x="0" y="333194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6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INSTANTIATION DECLARATIONS</a:t>
            </a:r>
            <a:endParaRPr lang="en-GB" sz="36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A97A1-7647-4B47-9DD3-432E20A3C1B5}"/>
              </a:ext>
            </a:extLst>
          </p:cNvPr>
          <p:cNvSpPr txBox="1">
            <a:spLocks/>
          </p:cNvSpPr>
          <p:nvPr/>
        </p:nvSpPr>
        <p:spPr>
          <a:xfrm>
            <a:off x="733876" y="3951513"/>
            <a:ext cx="10724247" cy="27123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instantiation declaration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takes a general template of a subprogram (uninstantiated subprogram) and customizes it into an independent version (instantiated subprogram) with specific parameters or generics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method enhances reusability and allows the same subprogram to be used in different scenarios with different configurations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During instantiation, the parameters or generics must match the profile of the original uninstantiated subprogram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6830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3E7F14-7F3F-6A88-1313-C9F75F6E2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F1A5C11-DDFA-AE3C-AE2C-52A092A86F6E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403CD9DF-6E82-BFA7-8407-A1BE6B999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3372" y="616890"/>
            <a:ext cx="4383314" cy="6092355"/>
          </a:xfrm>
        </p:spPr>
        <p:txBody>
          <a:bodyPr>
            <a:normAutofit fontScale="47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IEEE.NUMERIC_STD.ALL;</a:t>
            </a:r>
          </a:p>
          <a:p>
            <a:pPr marL="0" indent="0">
              <a:spcBef>
                <a:spcPts val="0"/>
              </a:spcBef>
              <a:buNone/>
            </a:pPr>
            <a:endParaRPr lang="tr-TR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b: INTEGER)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 + b;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PositiveAdd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a, b    : in 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: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(a &gt; 0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 &gt; 0)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PositiveAdd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else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7962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990DCA-A027-2766-874C-A8E7E60954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E95CF14-9FF8-14F1-5F10-8EB59DF1306B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OVERLOADING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D34BAB-6184-D87F-2556-901B95A50D85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10724247" cy="27123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overloading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allows multiple subprograms with the same name to coexist, distinguished by their parameter types, order, and count, or by the function's return type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 subprogram call is ambiguous if the provided parameters and their types are not sufficient to uniquely identify one specific subprogram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Operators like +, -, and, and or can also be overloaded, allowing both unary and binary implementations for the same operator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96CC2A1D-683E-1DE1-8A9C-0D11021BC1A2}"/>
              </a:ext>
            </a:extLst>
          </p:cNvPr>
          <p:cNvSpPr txBox="1">
            <a:spLocks/>
          </p:cNvSpPr>
          <p:nvPr/>
        </p:nvSpPr>
        <p:spPr bwMode="auto">
          <a:xfrm>
            <a:off x="0" y="333194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6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RESOLUTION FUNCTIONS</a:t>
            </a:r>
            <a:endParaRPr lang="en-GB" sz="36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ECAAF-FA08-F39F-F57D-573DD6E85975}"/>
              </a:ext>
            </a:extLst>
          </p:cNvPr>
          <p:cNvSpPr txBox="1">
            <a:spLocks/>
          </p:cNvSpPr>
          <p:nvPr/>
        </p:nvSpPr>
        <p:spPr>
          <a:xfrm>
            <a:off x="733876" y="3951513"/>
            <a:ext cx="10724247" cy="27123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resolution function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determines how values from multiple sources for a single signal are combined into one resolved value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must be a pure function with a single input parameter, which is an array representing the multiple sources, and a return type matching the signal's type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Resolution functions are implicitly called during simulation cycles whenever their associated signals are active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299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382165-E7B4-F9FE-6F58-B80AE03B8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9B5907B-94F1-1829-6A56-75EB0DFDFCC7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7,8,9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2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PACKAGE DECLARATIONS,BODIES,INSTANTIATION </a:t>
            </a:r>
            <a:endParaRPr lang="en-GB" sz="32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8E7E3D4-A251-10AD-8EC7-594D3ACA7DC5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10724247" cy="5742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declarations define the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a package, including constants, types, subprograms, and generics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Items declared in a package can be made visible in other design units through selection or use clauses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package body must match its corresponding package declaration and follow it in the same declarative region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instantiation declarations create an instance of an uninstantiated package, associating actuals with generics through a generic map aspect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instance behaves like a generic-mapped package with declarations and bodies from the uninstantiated package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921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369997-0C7B-DAEA-0FF7-7198F7D63B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7B90225-D932-CE4A-E1CF-E509179A7D76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7DC0ADB5-80D1-3562-8CC3-FDD3A70F4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4343" y="613245"/>
            <a:ext cx="5203371" cy="6092355"/>
          </a:xfrm>
        </p:spPr>
        <p:txBody>
          <a:bodyPr>
            <a:normAutofit fontScale="8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constant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DEFAULT_VALUE: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10;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(Value: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body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(Value: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Value * 2;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body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OutputValue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work.MyPackage.all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OutputValue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16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16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16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5624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1A41E9-B68F-1EA8-97BF-90231996F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1746EE0-9EF3-2786-84E3-2DA0C4338D0E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10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CONFORMANCE RULES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223675B-2471-EB84-74C0-1F03BF568B54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10724247" cy="5742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numeric literal in a subprogram specification can be replaced by another numeric literal only if they represent the same value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altLang="tr-TR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Example: procedure P(X: INTEGER := 10) is equivalent to procedure P(X: INTEGER := 10.0) (since 10 and 10.0 represent the same value)</a:t>
            </a:r>
            <a:endParaRPr lang="tr-TR" altLang="tr-TR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simple name in a subprogram can be replaced by an expanded name, but only if both names refer to the same declaration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altLang="tr-TR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Example: If Q is declared inside P, then Q.R is equivalent to P.Q.R</a:t>
            </a:r>
            <a:endParaRPr lang="tr-TR" altLang="tr-TR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 function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specification is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never conformant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with an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 function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specification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Example: Pure functions cannot modify external signals, while impure functions can</a:t>
            </a:r>
            <a:br>
              <a:rPr lang="tr-TR" altLang="tr-TR" sz="2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3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1194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4A0389-765C-6AE6-9F5D-9F94E6355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4220686-5108-CFEF-C73E-66BF62E6E96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2C96FD8B-76B2-1C06-5A4C-5E67643C4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integer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0140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52F4A77-765D-ED6A-9BDD-7B6034AA8AF6}"/>
              </a:ext>
            </a:extLst>
          </p:cNvPr>
          <p:cNvSpPr txBox="1">
            <a:spLocks/>
          </p:cNvSpPr>
          <p:nvPr/>
        </p:nvSpPr>
        <p:spPr>
          <a:xfrm>
            <a:off x="161285" y="5087143"/>
            <a:ext cx="12192000" cy="3541714"/>
          </a:xfrm>
          <a:prstGeom prst="rect">
            <a:avLst/>
          </a:prstGeom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5400" b="1" u="sng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www.youtube.com/@falsepaths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algn="ctr"/>
            <a:endParaRPr lang="en-US" sz="4400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6E128-421B-3E5F-263E-445672AA15B6}"/>
              </a:ext>
            </a:extLst>
          </p:cNvPr>
          <p:cNvSpPr txBox="1">
            <a:spLocks/>
          </p:cNvSpPr>
          <p:nvPr/>
        </p:nvSpPr>
        <p:spPr bwMode="auto">
          <a:xfrm>
            <a:off x="0" y="428154"/>
            <a:ext cx="12192000" cy="4274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End of IEEE 1076 – 2002 Standard </a:t>
            </a:r>
          </a:p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VHDL Project Closure Presentation</a:t>
            </a:r>
            <a:endParaRPr lang="en-GB" sz="48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C731B5-5985-1BE6-1A78-1AB54C362DB3}"/>
              </a:ext>
            </a:extLst>
          </p:cNvPr>
          <p:cNvSpPr txBox="1"/>
          <p:nvPr/>
        </p:nvSpPr>
        <p:spPr>
          <a:xfrm>
            <a:off x="2428150" y="1927533"/>
            <a:ext cx="6876716" cy="3293209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B050"/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THANKS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Furkan Kaya,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Mert Ecevit,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Orhan </a:t>
            </a:r>
            <a:r>
              <a:rPr lang="tr-TR" sz="3200" b="1" cap="none" dirty="0">
                <a:solidFill>
                  <a:srgbClr val="FF0000"/>
                </a:solidFill>
              </a:rPr>
              <a:t>Çalışkan</a:t>
            </a:r>
            <a:r>
              <a:rPr lang="en-GB" sz="3200" b="1" cap="none" dirty="0">
                <a:solidFill>
                  <a:srgbClr val="FF0000"/>
                </a:solidFill>
              </a:rPr>
              <a:t>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Seyit Ko</a:t>
            </a:r>
            <a:r>
              <a:rPr lang="tr-TR" sz="3200" b="1" cap="none" dirty="0">
                <a:solidFill>
                  <a:srgbClr val="FF0000"/>
                </a:solidFill>
              </a:rPr>
              <a:t>çak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Yunus </a:t>
            </a:r>
            <a:r>
              <a:rPr lang="tr-TR" sz="3200" b="1" cap="none" dirty="0">
                <a:solidFill>
                  <a:srgbClr val="FF0000"/>
                </a:solidFill>
              </a:rPr>
              <a:t>Küçük </a:t>
            </a:r>
            <a:endParaRPr lang="en-GB" sz="3200" b="1" cap="non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31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B43AA0-6CD8-9890-B0FB-3750705A4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 up of circuit board">
            <a:extLst>
              <a:ext uri="{FF2B5EF4-FFF2-40B4-BE49-F238E27FC236}">
                <a16:creationId xmlns:a16="http://schemas.microsoft.com/office/drawing/2014/main" id="{B005A6CC-F789-1E66-431E-D5EA687FEF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02C0-AFC3-E33E-8C4C-13FCB0F6EE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11" y="514766"/>
            <a:ext cx="6284889" cy="2740597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3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GB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3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2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Entity Declarations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3.3 </a:t>
            </a:r>
            <a:r>
              <a:rPr lang="en-US" b="1" dirty="0">
                <a:solidFill>
                  <a:schemeClr val="bg1"/>
                </a:solidFill>
              </a:rPr>
              <a:t>Architecture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3.4 </a:t>
            </a:r>
            <a:r>
              <a:rPr lang="en-US" b="1" dirty="0">
                <a:solidFill>
                  <a:schemeClr val="bg1"/>
                </a:solidFill>
              </a:rPr>
              <a:t>Configuration Declarations</a:t>
            </a:r>
          </a:p>
          <a:p>
            <a:pPr marL="0" indent="0">
              <a:lnSpc>
                <a:spcPct val="110000"/>
              </a:lnSpc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8E01541-26DC-3A05-2C23-7683ED0448A1}"/>
              </a:ext>
            </a:extLst>
          </p:cNvPr>
          <p:cNvSpPr txBox="1">
            <a:spLocks/>
          </p:cNvSpPr>
          <p:nvPr/>
        </p:nvSpPr>
        <p:spPr>
          <a:xfrm>
            <a:off x="5907111" y="-11850"/>
            <a:ext cx="7190822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3. Design entities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configurations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603F8A-6088-5ED6-04FA-41812A1D640A}"/>
              </a:ext>
            </a:extLst>
          </p:cNvPr>
          <p:cNvSpPr txBox="1">
            <a:spLocks/>
          </p:cNvSpPr>
          <p:nvPr/>
        </p:nvSpPr>
        <p:spPr>
          <a:xfrm>
            <a:off x="5971871" y="2985334"/>
            <a:ext cx="6220129" cy="3317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C526C269-6032-5CB1-2D7F-4F0D57932BF5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3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Furkan</a:t>
            </a:r>
            <a:r>
              <a:rPr lang="en-GB" sz="6000" b="1" dirty="0">
                <a:solidFill>
                  <a:schemeClr val="bg1"/>
                </a:solidFill>
              </a:rPr>
              <a:t> </a:t>
            </a:r>
            <a:r>
              <a:rPr lang="tr-TR" sz="6000" b="1" dirty="0">
                <a:solidFill>
                  <a:schemeClr val="bg1"/>
                </a:solidFill>
              </a:rPr>
              <a:t>Kaya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663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A75B68-58D3-656F-2DB9-DF3A3C6B3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84A177E-5B2B-A3B7-7D48-9A69DFFE8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5460792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kumimoji="0" lang="en-US" altLang="tr-T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2F16E3B-2562-E684-E28B-59AFA6616A0E}"/>
              </a:ext>
            </a:extLst>
          </p:cNvPr>
          <p:cNvSpPr txBox="1">
            <a:spLocks/>
          </p:cNvSpPr>
          <p:nvPr/>
        </p:nvSpPr>
        <p:spPr>
          <a:xfrm>
            <a:off x="733877" y="3729169"/>
            <a:ext cx="11674024" cy="54607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tr-TR" alt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dirty="0">
                <a:solidFill>
                  <a:schemeClr val="bg1"/>
                </a:solidFill>
                <a:latin typeface="Arial" panose="020B0604020202020204" pitchFamily="34" charset="0"/>
              </a:rPr>
            </a:br>
            <a:endParaRPr lang="tr-TR" altLang="tr-TR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sz="2000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sz="1800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94552DC-CB8B-14C4-81A6-76AD6D8F987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3.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3D0FBB4-AD5A-32B7-1459-FEE462551895}"/>
              </a:ext>
            </a:extLst>
          </p:cNvPr>
          <p:cNvSpPr txBox="1">
            <a:spLocks/>
          </p:cNvSpPr>
          <p:nvPr/>
        </p:nvSpPr>
        <p:spPr bwMode="auto">
          <a:xfrm>
            <a:off x="0" y="3030565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3.2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ENTITY DECLARATIONS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759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E8A091-4E99-5DCE-3272-8D3957645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B623EE4-FD37-B2A3-CB86-CD9C6DC70CE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B95D4BFE-D029-197D-3364-FF059D4A0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integer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5193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93C567-F0AA-B319-D959-9D78063B7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2C766E4-9F2F-15AA-8110-E30F150AAABC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4. Subprograms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packages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75AD1ED-0C49-AB10-C16A-FD144D664039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en-US" b="1" dirty="0">
                <a:solidFill>
                  <a:schemeClr val="bg1"/>
                </a:solidFill>
              </a:rPr>
              <a:t>Subprogram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en-US" b="1" dirty="0">
                <a:solidFill>
                  <a:schemeClr val="bg1"/>
                </a:solidFill>
              </a:rPr>
              <a:t>Subprogram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en-US" b="1" dirty="0">
                <a:solidFill>
                  <a:schemeClr val="bg1"/>
                </a:solidFill>
              </a:rPr>
              <a:t>Subprogram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en-US" b="1" dirty="0">
                <a:solidFill>
                  <a:schemeClr val="bg1"/>
                </a:solidFill>
              </a:rPr>
              <a:t>Subprogram Overloading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en-US" b="1" dirty="0">
                <a:solidFill>
                  <a:schemeClr val="bg1"/>
                </a:solidFill>
              </a:rPr>
              <a:t>Resolution Functions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Declarations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8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9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10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Conformance Rules</a:t>
            </a: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F192D705-7268-5A25-AD8F-06588C5F43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70C061D7-326A-BD31-7866-1B57FBB2EDC6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4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6000" b="1" dirty="0">
                <a:solidFill>
                  <a:schemeClr val="bg1"/>
                </a:solidFill>
              </a:rPr>
              <a:t>Seyit Ko</a:t>
            </a:r>
            <a:r>
              <a:rPr lang="tr-TR" sz="6000" b="1" dirty="0">
                <a:solidFill>
                  <a:schemeClr val="bg1"/>
                </a:solidFill>
              </a:rPr>
              <a:t>çak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900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FD38A6-785A-6B80-1928-191F7375B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5B3412B-F35C-0E03-C5B3-4C7E26F09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287191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define algorithms through procedures and functions, serving to compute values or perform actions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subprograms that execute a series of statements to perform actions but do not return a value. They are called as statements and can modify the state of the program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classified as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separate the declarations and bodies of these subprograms, allowing common resources to be shared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0BBE1D-446D-314E-5CED-1DF84ADE15D0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5C15BFC-1311-F12E-C683-B1F6A6B8705C}"/>
              </a:ext>
            </a:extLst>
          </p:cNvPr>
          <p:cNvSpPr txBox="1">
            <a:spLocks/>
          </p:cNvSpPr>
          <p:nvPr/>
        </p:nvSpPr>
        <p:spPr bwMode="auto">
          <a:xfrm>
            <a:off x="1168" y="357051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DECLERATİONS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7BB7024-1D02-2C03-E3DE-CD75404BD9C7}"/>
              </a:ext>
            </a:extLst>
          </p:cNvPr>
          <p:cNvSpPr txBox="1">
            <a:spLocks/>
          </p:cNvSpPr>
          <p:nvPr/>
        </p:nvSpPr>
        <p:spPr>
          <a:xfrm>
            <a:off x="733292" y="4112968"/>
            <a:ext cx="10724247" cy="24364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declarations define procedures or functions by specifying their designator, parameters, generics (if any), and for functions, the return type and whether it is pure or impure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 are always identified by a name, while functions can also be identified by operator symbols, enabling operator overloading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 return a value, whereas procedures execute actions without returning any value and can modify external variables or signals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891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F83788-679E-4CFA-9E4D-638D4F84FD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4641BEC-58B0-0408-FA0A-3F6E6CB39149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DECLERATİONS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pic>
        <p:nvPicPr>
          <p:cNvPr id="10" name="Resim 9" descr="metin, ekran görüntüsü, sayı, numara, yazı tipi içeren bir resim&#10;&#10;Açıklama otomatik olarak oluşturuldu">
            <a:extLst>
              <a:ext uri="{FF2B5EF4-FFF2-40B4-BE49-F238E27FC236}">
                <a16:creationId xmlns:a16="http://schemas.microsoft.com/office/drawing/2014/main" id="{C1A48842-F011-6D8E-0210-C3C3078ED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98604"/>
            <a:ext cx="12190832" cy="6159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30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BD45BD-CFC0-315A-F4AA-58FC467D8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F31319C-6FA6-48C0-68BC-4FB3A167692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949B958B-378F-BE44-9921-369DF545C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69226"/>
            <a:ext cx="6187668" cy="5837171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IEEE.NUMERIC_STD.ALL; </a:t>
            </a:r>
          </a:p>
          <a:p>
            <a:pPr marL="0" indent="0">
              <a:spcBef>
                <a:spcPts val="0"/>
              </a:spcBef>
              <a:buNone/>
            </a:pP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UpdateValue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STD_LOGIC;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reset : in STD_LOGIC;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STD_LOGIC_VECTOR(7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STD_LOGIC_VECTOR(7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0)) is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reset = '1'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'0’);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elsif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endParaRPr lang="tr-TR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İçerik Yer Tutucusu 6">
            <a:extLst>
              <a:ext uri="{FF2B5EF4-FFF2-40B4-BE49-F238E27FC236}">
                <a16:creationId xmlns:a16="http://schemas.microsoft.com/office/drawing/2014/main" id="{754750E4-D5CF-9E7B-B11B-EB2778180F95}"/>
              </a:ext>
            </a:extLst>
          </p:cNvPr>
          <p:cNvSpPr txBox="1">
            <a:spLocks/>
          </p:cNvSpPr>
          <p:nvPr/>
        </p:nvSpPr>
        <p:spPr>
          <a:xfrm>
            <a:off x="6187667" y="769227"/>
            <a:ext cx="7354161" cy="58371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Port (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reset : in STD_LOGIC;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STD_LOGIC_VECTOR(7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STD_LOGIC_VECTOR(7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 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reset)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UpdateValue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reset,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GB" sz="16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7551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A0C149-BBDA-0A55-39F7-EF53B4B60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25874F-D280-46E1-47F5-A8804C10265A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DECLARATİONS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9AD6CAC-6E1A-2F9E-189C-D025C3E07DC4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10724247" cy="54519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 functions always return the same output for the same input values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tr-TR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 functions may produce different outputs for the same inputs or modify external variables or signals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Constant parameters allow read-only access, while variable parameters allow both reading and writing of values during subprogram execution.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 parameters pass references to signals, their drivers, or both into the subprogram call Assignments to signal parameters directly affect the actual signal drivers associated with them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0775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purl.org/dc/terms/"/>
    <ds:schemaRef ds:uri="http://purl.org/dc/dcmitype/"/>
    <ds:schemaRef ds:uri="http://schemas.openxmlformats.org/package/2006/metadata/core-properties"/>
    <ds:schemaRef ds:uri="71af3243-3dd4-4a8d-8c0d-dd76da1f02a5"/>
    <ds:schemaRef ds:uri="16c05727-aa75-4e4a-9b5f-8a80a1165891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1913</TotalTime>
  <Words>1821</Words>
  <Application>Microsoft Office PowerPoint</Application>
  <PresentationFormat>Geniş ekran</PresentationFormat>
  <Paragraphs>299</Paragraphs>
  <Slides>17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17</vt:i4>
      </vt:variant>
    </vt:vector>
  </HeadingPairs>
  <TitlesOfParts>
    <vt:vector size="24" baseType="lpstr">
      <vt:lpstr>Arial</vt:lpstr>
      <vt:lpstr>Calibri</vt:lpstr>
      <vt:lpstr>Times New Roman</vt:lpstr>
      <vt:lpstr>Tw Cen MT</vt:lpstr>
      <vt:lpstr>Tw Cen MT (Body)</vt:lpstr>
      <vt:lpstr>Tw Cen MT (Headings)</vt:lpstr>
      <vt:lpstr>Circuit</vt:lpstr>
      <vt:lpstr>A Summary of 1076 - 2019 IEEE Standard  VHDL Language Reference Manual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Ofis 365</dc:creator>
  <cp:lastModifiedBy>Chris Green</cp:lastModifiedBy>
  <cp:revision>548</cp:revision>
  <dcterms:created xsi:type="dcterms:W3CDTF">2024-07-21T06:30:33Z</dcterms:created>
  <dcterms:modified xsi:type="dcterms:W3CDTF">2024-12-22T13:17:58Z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